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2" r:id="rId5"/>
    <p:sldId id="264" r:id="rId6"/>
    <p:sldId id="265" r:id="rId7"/>
    <p:sldId id="257" r:id="rId8"/>
    <p:sldId id="258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143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E5491-861D-417D-9F92-543B6A285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F101D1-14E4-41A5-9B84-968D16B5A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D7010A-281B-446F-A6DE-45C1C2B5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11AFA6-0D49-4CD6-ACE4-B15AE4BF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8353E3-FC1F-4D6C-838A-4ADA01CB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9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9C4C85-3B0B-4EC6-832D-B8589BCE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FBCBBC-8113-45FB-A685-B0FDDE8C1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E8D030-0A5F-4EF2-9E87-13F694D2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05B843-7293-473B-921E-B763FCE5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E6E161-6FD1-4458-8EA4-28C2D16B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0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77207B6-8B61-4997-9259-8348B84F2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F0D958-F45C-4905-9643-543AF05C6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8F9C76-A24C-4257-888A-45566678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E92CA9-4D80-45F3-8019-FD0E8592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D3B236-6C90-4FFA-8324-DC5A7082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4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199" cy="2387601"/>
          </a:xfrm>
        </p:spPr>
        <p:txBody>
          <a:bodyPr anchor="b"/>
          <a:lstStyle>
            <a:lvl1pPr algn="ctr">
              <a:defRPr sz="71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963"/>
            </a:lvl1pPr>
            <a:lvl2pPr marL="544259" indent="0" algn="ctr">
              <a:buNone/>
              <a:defRPr sz="2328"/>
            </a:lvl2pPr>
            <a:lvl3pPr marL="1088519" indent="0" algn="ctr">
              <a:buNone/>
              <a:defRPr sz="2116"/>
            </a:lvl3pPr>
            <a:lvl4pPr marL="1632778" indent="0" algn="ctr">
              <a:buNone/>
              <a:defRPr sz="1905"/>
            </a:lvl4pPr>
            <a:lvl5pPr marL="2177038" indent="0" algn="ctr">
              <a:buNone/>
              <a:defRPr sz="1905"/>
            </a:lvl5pPr>
            <a:lvl6pPr marL="2721297" indent="0" algn="ctr">
              <a:buNone/>
              <a:defRPr sz="1905"/>
            </a:lvl6pPr>
            <a:lvl7pPr marL="3265557" indent="0" algn="ctr">
              <a:buNone/>
              <a:defRPr sz="1905"/>
            </a:lvl7pPr>
            <a:lvl8pPr marL="3809816" indent="0" algn="ctr">
              <a:buNone/>
              <a:defRPr sz="1905"/>
            </a:lvl8pPr>
            <a:lvl9pPr marL="4354076" indent="0" algn="ctr">
              <a:buNone/>
              <a:defRPr sz="190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9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2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599" cy="2852736"/>
          </a:xfrm>
        </p:spPr>
        <p:txBody>
          <a:bodyPr anchor="b"/>
          <a:lstStyle>
            <a:lvl1pPr>
              <a:defRPr sz="71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599" cy="1500187"/>
          </a:xfrm>
        </p:spPr>
        <p:txBody>
          <a:bodyPr/>
          <a:lstStyle>
            <a:lvl1pPr marL="0" indent="0">
              <a:buNone/>
              <a:defRPr sz="2963">
                <a:solidFill>
                  <a:schemeClr val="tx1"/>
                </a:solidFill>
              </a:defRPr>
            </a:lvl1pPr>
            <a:lvl2pPr marL="544259" indent="0">
              <a:buNone/>
              <a:defRPr sz="2328">
                <a:solidFill>
                  <a:schemeClr val="tx1">
                    <a:tint val="75000"/>
                  </a:schemeClr>
                </a:solidFill>
              </a:defRPr>
            </a:lvl2pPr>
            <a:lvl3pPr marL="1088519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3pPr>
            <a:lvl4pPr marL="1632778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177038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2721297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265557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3809816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354076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62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4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6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599" cy="13255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1"/>
          </a:xfrm>
        </p:spPr>
        <p:txBody>
          <a:bodyPr anchor="b"/>
          <a:lstStyle>
            <a:lvl1pPr marL="0" indent="0">
              <a:buNone/>
              <a:defRPr sz="2963" b="1"/>
            </a:lvl1pPr>
            <a:lvl2pPr marL="544259" indent="0">
              <a:buNone/>
              <a:defRPr sz="2328" b="1"/>
            </a:lvl2pPr>
            <a:lvl3pPr marL="1088519" indent="0">
              <a:buNone/>
              <a:defRPr sz="2116" b="1"/>
            </a:lvl3pPr>
            <a:lvl4pPr marL="1632778" indent="0">
              <a:buNone/>
              <a:defRPr sz="1905" b="1"/>
            </a:lvl4pPr>
            <a:lvl5pPr marL="2177038" indent="0">
              <a:buNone/>
              <a:defRPr sz="1905" b="1"/>
            </a:lvl5pPr>
            <a:lvl6pPr marL="2721297" indent="0">
              <a:buNone/>
              <a:defRPr sz="1905" b="1"/>
            </a:lvl6pPr>
            <a:lvl7pPr marL="3265557" indent="0">
              <a:buNone/>
              <a:defRPr sz="1905" b="1"/>
            </a:lvl7pPr>
            <a:lvl8pPr marL="3809816" indent="0">
              <a:buNone/>
              <a:defRPr sz="1905" b="1"/>
            </a:lvl8pPr>
            <a:lvl9pPr marL="4354076" indent="0">
              <a:buNone/>
              <a:defRPr sz="190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9" cy="823911"/>
          </a:xfrm>
        </p:spPr>
        <p:txBody>
          <a:bodyPr anchor="b"/>
          <a:lstStyle>
            <a:lvl1pPr marL="0" indent="0">
              <a:buNone/>
              <a:defRPr sz="2963" b="1"/>
            </a:lvl1pPr>
            <a:lvl2pPr marL="544259" indent="0">
              <a:buNone/>
              <a:defRPr sz="2328" b="1"/>
            </a:lvl2pPr>
            <a:lvl3pPr marL="1088519" indent="0">
              <a:buNone/>
              <a:defRPr sz="2116" b="1"/>
            </a:lvl3pPr>
            <a:lvl4pPr marL="1632778" indent="0">
              <a:buNone/>
              <a:defRPr sz="1905" b="1"/>
            </a:lvl4pPr>
            <a:lvl5pPr marL="2177038" indent="0">
              <a:buNone/>
              <a:defRPr sz="1905" b="1"/>
            </a:lvl5pPr>
            <a:lvl6pPr marL="2721297" indent="0">
              <a:buNone/>
              <a:defRPr sz="1905" b="1"/>
            </a:lvl6pPr>
            <a:lvl7pPr marL="3265557" indent="0">
              <a:buNone/>
              <a:defRPr sz="1905" b="1"/>
            </a:lvl7pPr>
            <a:lvl8pPr marL="3809816" indent="0">
              <a:buNone/>
              <a:defRPr sz="1905" b="1"/>
            </a:lvl8pPr>
            <a:lvl9pPr marL="4354076" indent="0">
              <a:buNone/>
              <a:defRPr sz="190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9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8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4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17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8" cy="1600201"/>
          </a:xfrm>
        </p:spPr>
        <p:txBody>
          <a:bodyPr anchor="b"/>
          <a:lstStyle>
            <a:lvl1pPr>
              <a:defRPr sz="380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7"/>
            <a:ext cx="6172199" cy="4873626"/>
          </a:xfrm>
        </p:spPr>
        <p:txBody>
          <a:bodyPr/>
          <a:lstStyle>
            <a:lvl1pPr>
              <a:defRPr sz="3809"/>
            </a:lvl1pPr>
            <a:lvl2pPr>
              <a:defRPr sz="3386"/>
            </a:lvl2pPr>
            <a:lvl3pPr>
              <a:defRPr sz="2963"/>
            </a:lvl3pPr>
            <a:lvl4pPr>
              <a:defRPr sz="2328"/>
            </a:lvl4pPr>
            <a:lvl5pPr>
              <a:defRPr sz="2328"/>
            </a:lvl5pPr>
            <a:lvl6pPr>
              <a:defRPr sz="2328"/>
            </a:lvl6pPr>
            <a:lvl7pPr>
              <a:defRPr sz="2328"/>
            </a:lvl7pPr>
            <a:lvl8pPr>
              <a:defRPr sz="2328"/>
            </a:lvl8pPr>
            <a:lvl9pPr>
              <a:defRPr sz="23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905"/>
            </a:lvl1pPr>
            <a:lvl2pPr marL="544259" indent="0">
              <a:buNone/>
              <a:defRPr sz="1693"/>
            </a:lvl2pPr>
            <a:lvl3pPr marL="1088519" indent="0">
              <a:buNone/>
              <a:defRPr sz="1481"/>
            </a:lvl3pPr>
            <a:lvl4pPr marL="1632778" indent="0">
              <a:buNone/>
              <a:defRPr sz="1270"/>
            </a:lvl4pPr>
            <a:lvl5pPr marL="2177038" indent="0">
              <a:buNone/>
              <a:defRPr sz="1270"/>
            </a:lvl5pPr>
            <a:lvl6pPr marL="2721297" indent="0">
              <a:buNone/>
              <a:defRPr sz="1270"/>
            </a:lvl6pPr>
            <a:lvl7pPr marL="3265557" indent="0">
              <a:buNone/>
              <a:defRPr sz="1270"/>
            </a:lvl7pPr>
            <a:lvl8pPr marL="3809816" indent="0">
              <a:buNone/>
              <a:defRPr sz="1270"/>
            </a:lvl8pPr>
            <a:lvl9pPr marL="4354076" indent="0">
              <a:buNone/>
              <a:defRPr sz="12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4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014EE-C38B-4B1D-A861-B422FE02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00D967-4147-4FA1-8533-66554A412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EA47E8-7D87-43A7-B73F-F33B5A10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A81DAD-DF98-4438-BEFB-DD750572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0162C2-6914-4C9A-94B2-ED71039F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89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8" cy="1600201"/>
          </a:xfrm>
        </p:spPr>
        <p:txBody>
          <a:bodyPr anchor="b"/>
          <a:lstStyle>
            <a:lvl1pPr>
              <a:defRPr sz="380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7"/>
            <a:ext cx="6172199" cy="4873626"/>
          </a:xfrm>
        </p:spPr>
        <p:txBody>
          <a:bodyPr anchor="t"/>
          <a:lstStyle>
            <a:lvl1pPr marL="0" indent="0">
              <a:buNone/>
              <a:defRPr sz="3809"/>
            </a:lvl1pPr>
            <a:lvl2pPr marL="544259" indent="0">
              <a:buNone/>
              <a:defRPr sz="3386"/>
            </a:lvl2pPr>
            <a:lvl3pPr marL="1088519" indent="0">
              <a:buNone/>
              <a:defRPr sz="2963"/>
            </a:lvl3pPr>
            <a:lvl4pPr marL="1632778" indent="0">
              <a:buNone/>
              <a:defRPr sz="2328"/>
            </a:lvl4pPr>
            <a:lvl5pPr marL="2177038" indent="0">
              <a:buNone/>
              <a:defRPr sz="2328"/>
            </a:lvl5pPr>
            <a:lvl6pPr marL="2721297" indent="0">
              <a:buNone/>
              <a:defRPr sz="2328"/>
            </a:lvl6pPr>
            <a:lvl7pPr marL="3265557" indent="0">
              <a:buNone/>
              <a:defRPr sz="2328"/>
            </a:lvl7pPr>
            <a:lvl8pPr marL="3809816" indent="0">
              <a:buNone/>
              <a:defRPr sz="2328"/>
            </a:lvl8pPr>
            <a:lvl9pPr marL="4354076" indent="0">
              <a:buNone/>
              <a:defRPr sz="232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905"/>
            </a:lvl1pPr>
            <a:lvl2pPr marL="544259" indent="0">
              <a:buNone/>
              <a:defRPr sz="1693"/>
            </a:lvl2pPr>
            <a:lvl3pPr marL="1088519" indent="0">
              <a:buNone/>
              <a:defRPr sz="1481"/>
            </a:lvl3pPr>
            <a:lvl4pPr marL="1632778" indent="0">
              <a:buNone/>
              <a:defRPr sz="1270"/>
            </a:lvl4pPr>
            <a:lvl5pPr marL="2177038" indent="0">
              <a:buNone/>
              <a:defRPr sz="1270"/>
            </a:lvl5pPr>
            <a:lvl6pPr marL="2721297" indent="0">
              <a:buNone/>
              <a:defRPr sz="1270"/>
            </a:lvl6pPr>
            <a:lvl7pPr marL="3265557" indent="0">
              <a:buNone/>
              <a:defRPr sz="1270"/>
            </a:lvl7pPr>
            <a:lvl8pPr marL="3809816" indent="0">
              <a:buNone/>
              <a:defRPr sz="1270"/>
            </a:lvl8pPr>
            <a:lvl9pPr marL="4354076" indent="0">
              <a:buNone/>
              <a:defRPr sz="12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9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12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29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8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AB7BE1-6BBB-4851-8E02-11733CA5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5AAF3E-DF25-4712-805D-E5B1589E5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6B3020-D6D6-4872-8851-40257A31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2654E-1F04-4CEF-B4C7-1B63434E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EB4F57-AC6A-4A81-BEA0-AC849B07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9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08E9F7-2C9C-4317-AA6C-07D0DE6B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4094E7-7A5D-4AD4-96B7-6486D282E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BBEA46-D16D-4040-832C-AEA5D789A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EAE411-B956-4E83-B6E4-99D31D6B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77DC70-8A97-49E0-AFAD-598A46A8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EC1E3D-0D93-4CC6-AD58-E1922DB4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AE0913-02C0-49DA-AFB3-EFEA469A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2CE44B-03ED-4DF2-A67C-E904BCCB0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F825FE-4D73-498E-B325-5EDF2D937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FF95071-8D8F-4DC4-805A-DDB1D9BD6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B14592A-A437-4541-AEC9-AABF562F8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926A5F0-D6D5-4E3E-9BEB-7E41EE5F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6AFCB0A-45EF-4553-98BC-012AB7EF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A7029F-E5B8-47DF-9088-37205E5E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5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C83F3-21B5-4397-AB3F-FB392B38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E943718-73F2-4923-BB8B-4D1F51F2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088E131-682E-4EA3-9383-595D44FC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710F1CF-D9C7-45FF-A205-5F881C8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4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A7674D8-F777-4065-B76E-9E2CF26B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556B29-090D-4DBA-A659-FD772417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D9DF5E-2534-4C03-A906-5C49E5F2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7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7D1B58-965D-4088-980F-5BB01C2B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10AAC5-0628-474F-B77D-39BA64F9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ADBDC8-0360-4EB3-BA2A-9E2AE44B0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68E43C-430F-42C8-B8AF-0E687922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54852C-931E-4F90-BE6F-39E70A0A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ACDB2C-08DE-44EF-9247-13D82995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2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6F0C3F-FCF9-408E-A0F7-F8C00A28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93A73D0-DDB3-4B3D-A758-145BF00DB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47902F-8C18-458B-923D-64B141D17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D440D10-36C8-49FF-BE92-5E165E11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584FEC-DF5A-45CA-AAFA-118E35B4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9138EF-F240-41DB-8FC3-89CDB14E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0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31FD81-B0ED-4877-BC65-DAA40D80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F8BC31-1A54-47FE-89B4-ED07D49EE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97769F-4F26-4F7C-AC79-57F8536EE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299E-EE2F-47F5-B353-20723EA88D7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FCA910-5F73-41FF-8256-D470574C0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9420A4-8833-428E-B091-6233BA612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C9025-3B25-4A83-8ACF-16F81114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6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599" cy="1325562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4"/>
            <a:ext cx="10515599" cy="435133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2"/>
            <a:ext cx="2743201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14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4259"/>
            <a:fld id="{6E7D46A9-B370-431F-BECF-2C451DC033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44259"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799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14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425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1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14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4259"/>
            <a:fld id="{250A713D-2198-420E-AD93-4EA87099A7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4425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4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8519" rtl="0" eaLnBrk="1" latinLnBrk="0" hangingPunct="1">
        <a:lnSpc>
          <a:spcPct val="90000"/>
        </a:lnSpc>
        <a:spcBef>
          <a:spcPct val="0"/>
        </a:spcBef>
        <a:buNone/>
        <a:defRPr sz="5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31" indent="-272131" algn="l" defTabSz="1088519" rtl="0" eaLnBrk="1" latinLnBrk="0" hangingPunct="1">
        <a:lnSpc>
          <a:spcPct val="90000"/>
        </a:lnSpc>
        <a:spcBef>
          <a:spcPts val="1191"/>
        </a:spcBef>
        <a:buFont typeface="Arial" panose="020B0604020202020204" pitchFamily="34" charset="0"/>
        <a:buChar char="•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816390" indent="-272131" algn="l" defTabSz="108851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360650" indent="-272131" algn="l" defTabSz="108851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328" kern="1200">
          <a:solidFill>
            <a:schemeClr val="tx1"/>
          </a:solidFill>
          <a:latin typeface="+mn-lt"/>
          <a:ea typeface="+mn-ea"/>
          <a:cs typeface="+mn-cs"/>
        </a:defRPr>
      </a:lvl3pPr>
      <a:lvl4pPr marL="1904909" indent="-272131" algn="l" defTabSz="108851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449169" indent="-272131" algn="l" defTabSz="108851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993428" indent="-272131" algn="l" defTabSz="108851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537687" indent="-272131" algn="l" defTabSz="108851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4081947" indent="-272131" algn="l" defTabSz="108851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626206" indent="-272131" algn="l" defTabSz="108851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44259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88519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32778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77038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721297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65557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6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54076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primavera.com.ru/" TargetMode="External"/><Relationship Id="rId4" Type="http://schemas.openxmlformats.org/officeDocument/2006/relationships/hyperlink" Target="http://antiage-me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avera.com.ru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doctor-nmp-p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ntiage-med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primavera.co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C88858-F11D-4FEF-9FC1-4FE37A004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2121" y="3510951"/>
            <a:ext cx="4418472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rgbClr val="006600"/>
                </a:solidFill>
              </a:rPr>
              <a:t>                       Центр </a:t>
            </a:r>
            <a:r>
              <a:rPr lang="ru-RU" sz="1600" b="1" dirty="0">
                <a:solidFill>
                  <a:srgbClr val="006600"/>
                </a:solidFill>
              </a:rPr>
              <a:t>эндокринного</a:t>
            </a:r>
          </a:p>
          <a:p>
            <a:pPr lvl="0"/>
            <a:r>
              <a:rPr lang="ru-RU" sz="1600" b="1" dirty="0">
                <a:solidFill>
                  <a:srgbClr val="006600"/>
                </a:solidFill>
              </a:rPr>
              <a:t>    здоровья и репродукции «</a:t>
            </a:r>
            <a:r>
              <a:rPr lang="ru-RU" sz="1600" b="1" dirty="0" err="1">
                <a:solidFill>
                  <a:srgbClr val="006600"/>
                </a:solidFill>
              </a:rPr>
              <a:t>Примавера</a:t>
            </a:r>
            <a:r>
              <a:rPr lang="ru-RU" sz="1600" b="1" dirty="0" smtClean="0">
                <a:solidFill>
                  <a:srgbClr val="006600"/>
                </a:solidFill>
              </a:rPr>
              <a:t>».</a:t>
            </a:r>
          </a:p>
          <a:p>
            <a:pPr lvl="0"/>
            <a:r>
              <a:rPr lang="ru-RU" sz="1600" b="1" dirty="0" smtClean="0">
                <a:solidFill>
                  <a:srgbClr val="006600"/>
                </a:solidFill>
              </a:rPr>
              <a:t>                      Клиника </a:t>
            </a:r>
            <a:r>
              <a:rPr lang="ru-RU" sz="1600" b="1" dirty="0">
                <a:solidFill>
                  <a:srgbClr val="006600"/>
                </a:solidFill>
              </a:rPr>
              <a:t>5П </a:t>
            </a:r>
            <a:r>
              <a:rPr lang="ru-RU" sz="1600" b="1" dirty="0" smtClean="0">
                <a:solidFill>
                  <a:srgbClr val="006600"/>
                </a:solidFill>
              </a:rPr>
              <a:t>медицины.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75279" y="127322"/>
            <a:ext cx="3152172" cy="116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antiage-med.ru/templates/academy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279" y="126801"/>
            <a:ext cx="3320265" cy="11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2579" y="721715"/>
            <a:ext cx="2552699" cy="574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16-17 сентября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Владивосток 2022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2579" y="4626430"/>
            <a:ext cx="3665889" cy="18396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Познакомиться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организаторами  мероприятия и подробным планом конференции можно на сайтах: </a:t>
            </a:r>
          </a:p>
          <a:p>
            <a:pPr algn="ctr"/>
            <a:r>
              <a:rPr lang="en-US" sz="1600" b="1" u="sng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https://doctor-nmp-pk.ru/</a:t>
            </a:r>
            <a:endParaRPr lang="ru-RU" sz="1600" b="1" u="sng" dirty="0" smtClean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http://antiage-med.ru/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;  </a:t>
            </a:r>
            <a:endParaRPr lang="ru-RU" sz="1600" b="1" u="sng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://primavera.com.ru/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10826" r="27404" b="68091"/>
          <a:stretch/>
        </p:blipFill>
        <p:spPr bwMode="auto">
          <a:xfrm>
            <a:off x="6222579" y="127322"/>
            <a:ext cx="2552700" cy="589280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11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8DB74A-CE8F-4083-A64B-9460CA556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10826" r="27404" b="68091"/>
          <a:stretch/>
        </p:blipFill>
        <p:spPr bwMode="auto">
          <a:xfrm>
            <a:off x="9639300" y="1252114"/>
            <a:ext cx="2552700" cy="589280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04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1567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675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Скальный </a:t>
            </a:r>
            <a:r>
              <a:rPr lang="ru-RU" sz="2800" b="1" dirty="0">
                <a:solidFill>
                  <a:srgbClr val="002060"/>
                </a:solidFill>
              </a:rPr>
              <a:t>А.В.  Научно-практический семинар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Алгоритмы персонализированной диагностики и коррекции </a:t>
            </a:r>
            <a:r>
              <a:rPr lang="ru-RU" sz="2800" b="1" dirty="0" err="1">
                <a:solidFill>
                  <a:srgbClr val="002060"/>
                </a:solidFill>
              </a:rPr>
              <a:t>микроэлементозов</a:t>
            </a:r>
            <a:r>
              <a:rPr lang="ru-RU" sz="2800" b="1" dirty="0">
                <a:solidFill>
                  <a:srgbClr val="002060"/>
                </a:solidFill>
              </a:rPr>
              <a:t> по методу доктора Скального»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7542"/>
            <a:ext cx="12192000" cy="5290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Пятница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16 сентября 2022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г.  Конференц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зал отеля «Экватор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»,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:00-1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:00</a:t>
            </a:r>
            <a:endParaRPr lang="ru-RU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В </a:t>
            </a:r>
            <a:r>
              <a:rPr lang="ru-RU" sz="2600" b="1" dirty="0">
                <a:solidFill>
                  <a:srgbClr val="002060"/>
                </a:solidFill>
              </a:rPr>
              <a:t>рамка научно-практического семинара будут рассмотрены следующие вопросы:</a:t>
            </a:r>
            <a:endParaRPr lang="ru-RU" sz="26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Уровень химических элементов в организме и продолжительность жизни.</a:t>
            </a:r>
            <a:endParaRPr lang="ru-RU" sz="26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Возрастные дефициты </a:t>
            </a:r>
            <a:r>
              <a:rPr lang="ru-RU" sz="2600" b="1" dirty="0" err="1">
                <a:solidFill>
                  <a:srgbClr val="002060"/>
                </a:solidFill>
              </a:rPr>
              <a:t>эссенциальных</a:t>
            </a:r>
            <a:r>
              <a:rPr lang="ru-RU" sz="2600" b="1" dirty="0">
                <a:solidFill>
                  <a:srgbClr val="002060"/>
                </a:solidFill>
              </a:rPr>
              <a:t> микроэлементов.</a:t>
            </a:r>
            <a:endParaRPr lang="ru-RU" sz="26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Национальная база данных микроэлементных дефицитов по регионам России.</a:t>
            </a:r>
            <a:endParaRPr lang="ru-RU" sz="26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Значение динамического наблюдения, оценка эффективности коррекции /лечения.</a:t>
            </a:r>
            <a:endParaRPr lang="ru-RU" sz="26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Роль микроэлементов в развитии возраст-ассоциированных заболеваний на примере метаболического синдрома.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</a:rPr>
              <a:t> </a:t>
            </a:r>
            <a:r>
              <a:rPr lang="ru-RU" sz="2400" b="1" dirty="0">
                <a:solidFill>
                  <a:srgbClr val="002060"/>
                </a:solidFill>
              </a:rPr>
              <a:t>Стоимость </a:t>
            </a:r>
            <a:r>
              <a:rPr lang="ru-RU" sz="2400" b="1" dirty="0" smtClean="0">
                <a:solidFill>
                  <a:srgbClr val="002060"/>
                </a:solidFill>
              </a:rPr>
              <a:t>семинара 4</a:t>
            </a:r>
            <a:r>
              <a:rPr lang="ru-RU" sz="2400" b="1" dirty="0">
                <a:solidFill>
                  <a:srgbClr val="002060"/>
                </a:solidFill>
              </a:rPr>
              <a:t> 000 руб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Регистрация </a:t>
            </a:r>
            <a:r>
              <a:rPr lang="ru-RU" sz="2400" b="1" dirty="0">
                <a:solidFill>
                  <a:srgbClr val="002060"/>
                </a:solidFill>
              </a:rPr>
              <a:t>по телефону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>
                <a:solidFill>
                  <a:srgbClr val="002060"/>
                </a:solidFill>
              </a:rPr>
              <a:t>+ 7(916) 432-66-73 – Любовь Григорьевна.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658" y="5712977"/>
            <a:ext cx="881390" cy="834764"/>
          </a:xfrm>
          <a:prstGeom prst="rect">
            <a:avLst/>
          </a:prstGeom>
        </p:spPr>
      </p:pic>
      <p:pic>
        <p:nvPicPr>
          <p:cNvPr id="6" name="Рисунок 5" descr="C:\Users\Регистратор\AppData\Local\Microsoft\Windows\INetCache\Content.Word\лого национальная академия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256" y="0"/>
            <a:ext cx="2278743" cy="654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1" b="-4013"/>
          <a:stretch/>
        </p:blipFill>
        <p:spPr bwMode="auto">
          <a:xfrm>
            <a:off x="10171049" y="5980014"/>
            <a:ext cx="1948638" cy="578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10826" r="27404" b="68091"/>
          <a:stretch/>
        </p:blipFill>
        <p:spPr bwMode="auto">
          <a:xfrm>
            <a:off x="0" y="32838"/>
            <a:ext cx="2662280" cy="589280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830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845"/>
            <a:ext cx="12192000" cy="1567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092"/>
            <a:ext cx="12192000" cy="15675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>Куликов </a:t>
            </a:r>
            <a:r>
              <a:rPr lang="ru-RU" sz="2800" b="1" dirty="0">
                <a:solidFill>
                  <a:srgbClr val="002060"/>
                </a:solidFill>
              </a:rPr>
              <a:t>В.П. Мастер-класс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Ультразвуковая оценка </a:t>
            </a:r>
            <a:r>
              <a:rPr lang="ru-RU" sz="2800" b="1" dirty="0" smtClean="0">
                <a:solidFill>
                  <a:srgbClr val="002060"/>
                </a:solidFill>
              </a:rPr>
              <a:t>сердечно-сосудистого </a:t>
            </a:r>
            <a:r>
              <a:rPr lang="ru-RU" sz="2800" b="1" dirty="0">
                <a:solidFill>
                  <a:srgbClr val="002060"/>
                </a:solidFill>
              </a:rPr>
              <a:t>риска и сосудистого возраста»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7542"/>
            <a:ext cx="12192000" cy="529045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Пятница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, 16 сентября 2022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г.  Конференц 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зал отеля «Экватор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», </a:t>
            </a:r>
            <a:r>
              <a:rPr lang="ru-RU" sz="3100" b="1" dirty="0" smtClean="0">
                <a:solidFill>
                  <a:srgbClr val="002060"/>
                </a:solidFill>
              </a:rPr>
              <a:t>1</a:t>
            </a:r>
            <a:r>
              <a:rPr lang="en-US" sz="3100" b="1" dirty="0" smtClean="0">
                <a:solidFill>
                  <a:srgbClr val="002060"/>
                </a:solidFill>
              </a:rPr>
              <a:t>4</a:t>
            </a:r>
            <a:r>
              <a:rPr lang="ru-RU" sz="3100" b="1" dirty="0" smtClean="0">
                <a:solidFill>
                  <a:srgbClr val="002060"/>
                </a:solidFill>
              </a:rPr>
              <a:t>:00-1</a:t>
            </a:r>
            <a:r>
              <a:rPr lang="en-US" sz="3100" b="1" dirty="0" smtClean="0">
                <a:solidFill>
                  <a:srgbClr val="002060"/>
                </a:solidFill>
              </a:rPr>
              <a:t>6</a:t>
            </a:r>
            <a:r>
              <a:rPr lang="ru-RU" sz="3100" b="1" dirty="0" smtClean="0">
                <a:solidFill>
                  <a:srgbClr val="002060"/>
                </a:solidFill>
              </a:rPr>
              <a:t>:00</a:t>
            </a:r>
            <a:endParaRPr lang="ru-RU" sz="3100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100" b="1" dirty="0">
                <a:solidFill>
                  <a:srgbClr val="002060"/>
                </a:solidFill>
              </a:rPr>
              <a:t>Будет продемонстрирована техника УЗИ важнейших маркеров сердечно-сосудистого риска (ССР):  атеросклеротических бляшек в сонной артерии;  увеличение  толщины  интима-медиа общей сонной артерии (ТИМ); артериальной жесткости (В, М, допплеровский-режимы, артериальный </a:t>
            </a:r>
            <a:r>
              <a:rPr lang="ru-RU" sz="3100" b="1" dirty="0" err="1">
                <a:solidFill>
                  <a:srgbClr val="002060"/>
                </a:solidFill>
              </a:rPr>
              <a:t>стрейн</a:t>
            </a:r>
            <a:r>
              <a:rPr lang="ru-RU" sz="3400" b="1" dirty="0">
                <a:solidFill>
                  <a:srgbClr val="002060"/>
                </a:solidFill>
              </a:rPr>
              <a:t>). </a:t>
            </a:r>
            <a:r>
              <a:rPr lang="ru-RU" sz="3400" b="1" dirty="0" smtClean="0">
                <a:solidFill>
                  <a:srgbClr val="002060"/>
                </a:solidFill>
              </a:rPr>
              <a:t>      </a:t>
            </a:r>
            <a:r>
              <a:rPr lang="ru-RU" sz="3500" b="1" dirty="0" smtClean="0">
                <a:solidFill>
                  <a:srgbClr val="002060"/>
                </a:solidFill>
              </a:rPr>
              <a:t>                                              </a:t>
            </a:r>
            <a:endParaRPr lang="ru-RU" sz="35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3100" b="1" dirty="0">
                <a:solidFill>
                  <a:srgbClr val="002060"/>
                </a:solidFill>
              </a:rPr>
              <a:t>Будут даны основы интерпретации данных УЗИ сонной артерии для </a:t>
            </a:r>
            <a:r>
              <a:rPr lang="ru-RU" sz="3100" b="1" dirty="0" err="1">
                <a:solidFill>
                  <a:srgbClr val="002060"/>
                </a:solidFill>
              </a:rPr>
              <a:t>рискометрии</a:t>
            </a:r>
            <a:r>
              <a:rPr lang="ru-RU" sz="3100" b="1" dirty="0">
                <a:solidFill>
                  <a:srgbClr val="002060"/>
                </a:solidFill>
              </a:rPr>
              <a:t> в кардиологии и </a:t>
            </a:r>
            <a:r>
              <a:rPr lang="ru-RU" sz="3100" b="1" dirty="0" err="1">
                <a:solidFill>
                  <a:srgbClr val="002060"/>
                </a:solidFill>
              </a:rPr>
              <a:t>антиэйдж</a:t>
            </a:r>
            <a:r>
              <a:rPr lang="ru-RU" sz="3100" b="1" dirty="0">
                <a:solidFill>
                  <a:srgbClr val="002060"/>
                </a:solidFill>
              </a:rPr>
              <a:t>-программ восстановительной медицины на базе современных концепций сосудистого старения EVA (преждевременное старение) и SUPERNOVA (</a:t>
            </a:r>
            <a:r>
              <a:rPr lang="ru-RU" sz="3100" b="1" dirty="0" err="1">
                <a:solidFill>
                  <a:srgbClr val="002060"/>
                </a:solidFill>
              </a:rPr>
              <a:t>супернормальное</a:t>
            </a:r>
            <a:r>
              <a:rPr lang="ru-RU" sz="3100" b="1" dirty="0">
                <a:solidFill>
                  <a:srgbClr val="002060"/>
                </a:solidFill>
              </a:rPr>
              <a:t>  сосудистое  старение</a:t>
            </a:r>
            <a:r>
              <a:rPr lang="ru-RU" sz="3100" b="1" dirty="0" smtClean="0">
                <a:solidFill>
                  <a:srgbClr val="002060"/>
                </a:solidFill>
              </a:rPr>
              <a:t>).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600" b="1" dirty="0">
                <a:solidFill>
                  <a:srgbClr val="002060"/>
                </a:solidFill>
              </a:rPr>
              <a:t> </a:t>
            </a:r>
            <a:r>
              <a:rPr lang="ru-RU" sz="3100" b="1" dirty="0">
                <a:solidFill>
                  <a:srgbClr val="002060"/>
                </a:solidFill>
              </a:rPr>
              <a:t>Стоимость </a:t>
            </a:r>
            <a:r>
              <a:rPr lang="ru-RU" sz="3100" b="1" dirty="0" smtClean="0">
                <a:solidFill>
                  <a:srgbClr val="002060"/>
                </a:solidFill>
              </a:rPr>
              <a:t>мастер-класса 4</a:t>
            </a:r>
            <a:r>
              <a:rPr lang="ru-RU" sz="3100" b="1" dirty="0">
                <a:solidFill>
                  <a:srgbClr val="002060"/>
                </a:solidFill>
              </a:rPr>
              <a:t> 000 руб</a:t>
            </a:r>
            <a:r>
              <a:rPr lang="ru-RU" sz="31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 Регистрация </a:t>
            </a:r>
            <a:r>
              <a:rPr lang="ru-RU" sz="3100" b="1" dirty="0">
                <a:solidFill>
                  <a:srgbClr val="002060"/>
                </a:solidFill>
              </a:rPr>
              <a:t>по телефону</a:t>
            </a:r>
            <a:r>
              <a:rPr lang="ru-RU" sz="3100" b="1" dirty="0" smtClean="0">
                <a:solidFill>
                  <a:srgbClr val="002060"/>
                </a:solidFill>
              </a:rPr>
              <a:t>: </a:t>
            </a:r>
            <a:r>
              <a:rPr lang="ru-RU" sz="3100" b="1" dirty="0">
                <a:solidFill>
                  <a:srgbClr val="002060"/>
                </a:solidFill>
              </a:rPr>
              <a:t>+ 7(916) 432-66-73 – Любовь Григорьевна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-5910" r="14852" b="23641"/>
          <a:stretch/>
        </p:blipFill>
        <p:spPr bwMode="auto">
          <a:xfrm>
            <a:off x="9200645" y="5680609"/>
            <a:ext cx="814984" cy="79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Регистратор\AppData\Local\Microsoft\Windows\INetCache\Content.Word\лого национальная академия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86" y="0"/>
            <a:ext cx="2249714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1" b="-4013"/>
          <a:stretch/>
        </p:blipFill>
        <p:spPr bwMode="auto">
          <a:xfrm>
            <a:off x="9994884" y="5939553"/>
            <a:ext cx="1940868" cy="539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10826" r="27404" b="68091"/>
          <a:stretch/>
        </p:blipFill>
        <p:spPr bwMode="auto">
          <a:xfrm>
            <a:off x="0" y="0"/>
            <a:ext cx="2718924" cy="635000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19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845"/>
            <a:ext cx="12192000" cy="17761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07029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small" spc="100" dirty="0" smtClean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cap="small" spc="100" dirty="0" smtClean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cap="small" spc="100" dirty="0" smtClean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400" cap="small" spc="100" dirty="0" smtClean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2400" cap="small" spc="100" dirty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 </a:t>
            </a:r>
            <a:r>
              <a:rPr lang="ru-RU" sz="2000" cap="small" spc="100" dirty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cap="small" spc="100" dirty="0" smtClean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cap="small" spc="100" dirty="0" smtClean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cap="small" spc="100" dirty="0" smtClean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</a:t>
            </a:r>
            <a:r>
              <a:rPr lang="ru-RU" sz="2000" cap="small" spc="100" dirty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МЕЖДУНАРОДНЫМ </a:t>
            </a:r>
            <a:r>
              <a:rPr lang="ru-RU" sz="2000" cap="small" spc="100" dirty="0" smtClean="0">
                <a:ln w="9525" cap="rnd" cmpd="sng" algn="ctr">
                  <a:solidFill>
                    <a:srgbClr val="17375E"/>
                  </a:solidFill>
                  <a:prstDash val="solid"/>
                  <a:bevel/>
                </a:ln>
                <a:solidFill>
                  <a:srgbClr val="17365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УЧАСТИЕМ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spc="100" dirty="0">
                <a:ln w="9525" cap="rnd" cmpd="sng" algn="ctr">
                  <a:solidFill>
                    <a:srgbClr val="0070C0"/>
                  </a:solidFill>
                  <a:prstDash val="solid"/>
                  <a:bevel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«СОВРЕМЕННЫЕ ДОСТИЖЕНИЯ МЕДИЦИНЫ ЗДОРОВОГО ДОЛГОЛЕТИЯ</a:t>
            </a:r>
            <a:r>
              <a:rPr lang="ru-RU" sz="2400" spc="100" dirty="0" smtClean="0">
                <a:ln w="9525" cap="rnd" cmpd="sng" algn="ctr">
                  <a:solidFill>
                    <a:srgbClr val="0070C0"/>
                  </a:solidFill>
                  <a:prstDash val="solid"/>
                  <a:bevel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2400" spc="100" dirty="0" smtClean="0">
                <a:ln w="9525" cap="rnd" cmpd="sng" algn="ctr">
                  <a:solidFill>
                    <a:srgbClr val="0070C0"/>
                  </a:solidFill>
                  <a:prstDash val="solid"/>
                  <a:bevel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spc="100" dirty="0" smtClean="0">
                <a:ln w="9525" cap="rnd" cmpd="sng" algn="ctr">
                  <a:solidFill>
                    <a:srgbClr val="0070C0"/>
                  </a:solidFill>
                  <a:prstDash val="solid"/>
                  <a:bevel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ПЛЕНАРНОЕ ЗАСЕДАНИЕ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7028"/>
            <a:ext cx="12192000" cy="50509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Дорогие </a:t>
            </a:r>
            <a:r>
              <a:rPr lang="ru-RU" sz="2400" b="1" dirty="0">
                <a:solidFill>
                  <a:srgbClr val="C00000"/>
                </a:solidFill>
              </a:rPr>
              <a:t>коллеги!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Приглашаем </a:t>
            </a:r>
            <a:r>
              <a:rPr lang="ru-RU" sz="2400" b="1" dirty="0">
                <a:solidFill>
                  <a:srgbClr val="002060"/>
                </a:solidFill>
              </a:rPr>
              <a:t>всех, кто интересуется превентивной и </a:t>
            </a:r>
            <a:r>
              <a:rPr lang="ru-RU" sz="2400" b="1" dirty="0" err="1">
                <a:solidFill>
                  <a:srgbClr val="002060"/>
                </a:solidFill>
              </a:rPr>
              <a:t>антивозрастной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медициной, </a:t>
            </a:r>
            <a:r>
              <a:rPr lang="ru-RU" sz="2400" b="1" dirty="0">
                <a:solidFill>
                  <a:srgbClr val="002060"/>
                </a:solidFill>
              </a:rPr>
              <a:t>на эксклюзивное  для нашего Приморского края мероприятие, </a:t>
            </a:r>
            <a:r>
              <a:rPr lang="ru-RU" sz="2400" b="1" dirty="0" smtClean="0">
                <a:solidFill>
                  <a:srgbClr val="002060"/>
                </a:solidFill>
              </a:rPr>
              <a:t>организованное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НП «Союз врачей и медицинских организаций Приморского края» совместно с </a:t>
            </a:r>
            <a:r>
              <a:rPr lang="ru-RU" sz="2400" b="1" dirty="0" smtClean="0">
                <a:solidFill>
                  <a:srgbClr val="C00000"/>
                </a:solidFill>
              </a:rPr>
              <a:t>Национальной </a:t>
            </a:r>
            <a:r>
              <a:rPr lang="ru-RU" sz="2400" b="1" dirty="0">
                <a:solidFill>
                  <a:srgbClr val="C00000"/>
                </a:solidFill>
              </a:rPr>
              <a:t>Академией Активного долголетия </a:t>
            </a:r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Центром эндокринного здоровья и репродукции «</a:t>
            </a:r>
            <a:r>
              <a:rPr lang="ru-RU" sz="2400" b="1" dirty="0" err="1">
                <a:solidFill>
                  <a:srgbClr val="C00000"/>
                </a:solidFill>
              </a:rPr>
              <a:t>Примавера</a:t>
            </a:r>
            <a:r>
              <a:rPr lang="ru-RU" sz="2400" b="1" dirty="0" smtClean="0">
                <a:solidFill>
                  <a:srgbClr val="C00000"/>
                </a:solidFill>
              </a:rPr>
              <a:t>». 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Вас </a:t>
            </a:r>
            <a:r>
              <a:rPr lang="ru-RU" sz="2400" b="1" dirty="0" smtClean="0">
                <a:solidFill>
                  <a:srgbClr val="002060"/>
                </a:solidFill>
              </a:rPr>
              <a:t>ждут: уникальная выставка, докладчики </a:t>
            </a:r>
            <a:r>
              <a:rPr lang="ru-RU" sz="2400" b="1" dirty="0">
                <a:solidFill>
                  <a:srgbClr val="002060"/>
                </a:solidFill>
              </a:rPr>
              <a:t>Международного уровня, </a:t>
            </a:r>
            <a:r>
              <a:rPr lang="ru-RU" sz="2400" b="1" dirty="0" smtClean="0">
                <a:solidFill>
                  <a:srgbClr val="002060"/>
                </a:solidFill>
              </a:rPr>
              <a:t>новейшие знания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>
                <a:solidFill>
                  <a:srgbClr val="002060"/>
                </a:solidFill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методики, которые Вы можете </a:t>
            </a:r>
            <a:r>
              <a:rPr lang="ru-RU" sz="2400" b="1" dirty="0" smtClean="0">
                <a:solidFill>
                  <a:srgbClr val="002060"/>
                </a:solidFill>
              </a:rPr>
              <a:t>внедрить </a:t>
            </a:r>
            <a:r>
              <a:rPr lang="ru-RU" sz="2400" b="1" dirty="0">
                <a:solidFill>
                  <a:srgbClr val="002060"/>
                </a:solidFill>
              </a:rPr>
              <a:t>в свою практику врача и яркие впечатления</a:t>
            </a:r>
            <a:r>
              <a:rPr lang="ru-RU" sz="2400" b="1" dirty="0" smtClean="0">
                <a:solidFill>
                  <a:srgbClr val="002060"/>
                </a:solidFill>
              </a:rPr>
              <a:t>!!!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Программу можно скачать на данной странице.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Участие в пленарном заседании бесплатное, </a:t>
            </a:r>
            <a:r>
              <a:rPr lang="ru-RU" sz="2600" b="1" dirty="0" smtClean="0">
                <a:solidFill>
                  <a:srgbClr val="002060"/>
                </a:solidFill>
              </a:rPr>
              <a:t>регистрация по </a:t>
            </a:r>
            <a:r>
              <a:rPr lang="ru-RU" sz="2600" b="1" dirty="0" smtClean="0">
                <a:solidFill>
                  <a:srgbClr val="002060"/>
                </a:solidFill>
              </a:rPr>
              <a:t>ссылкам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2"/>
              </a:rPr>
              <a:t>https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2"/>
              </a:rPr>
              <a:t>://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2"/>
              </a:rPr>
              <a:t>doctor-nmp-pk.ru/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://primavera.com.ru/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400" b="1" u="sng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Обязательная!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  <a:p>
            <a:pPr marL="0" indent="0" algn="ctr">
              <a:lnSpc>
                <a:spcPct val="100000"/>
              </a:lnSpc>
              <a:buNone/>
            </a:pPr>
            <a:endParaRPr lang="ru-RU" sz="2400" b="1" u="sng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Регистратор\AppData\Local\Microsoft\Windows\INetCache\Content.Word\лого национальная академия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86" y="0"/>
            <a:ext cx="2249714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-5910" r="14852" b="23641"/>
          <a:stretch/>
        </p:blipFill>
        <p:spPr bwMode="auto">
          <a:xfrm>
            <a:off x="9127302" y="5874818"/>
            <a:ext cx="814984" cy="798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1" b="-4013"/>
          <a:stretch/>
        </p:blipFill>
        <p:spPr bwMode="auto">
          <a:xfrm>
            <a:off x="9994884" y="6109486"/>
            <a:ext cx="1940868" cy="539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10826" r="27404" b="68091"/>
          <a:stretch/>
        </p:blipFill>
        <p:spPr bwMode="auto">
          <a:xfrm>
            <a:off x="0" y="0"/>
            <a:ext cx="2718924" cy="635000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168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22F04D-24F3-486C-A950-C4593A9EC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10826" r="27404" b="68091"/>
          <a:stretch/>
        </p:blipFill>
        <p:spPr bwMode="auto">
          <a:xfrm>
            <a:off x="0" y="0"/>
            <a:ext cx="2718924" cy="635000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12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B1C479-2F01-45B2-9047-C7B145C10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10826" r="27404" b="68091"/>
          <a:stretch/>
        </p:blipFill>
        <p:spPr bwMode="auto">
          <a:xfrm>
            <a:off x="0" y="0"/>
            <a:ext cx="2718924" cy="635000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19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4"/>
            <a:ext cx="12192001" cy="52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609" y="2551972"/>
            <a:ext cx="11241025" cy="3590806"/>
          </a:xfrm>
          <a:prstGeom prst="rect">
            <a:avLst/>
          </a:prstGeom>
        </p:spPr>
        <p:txBody>
          <a:bodyPr wrap="square" lIns="108851" tIns="54427" rIns="108851" bIns="54427">
            <a:spAutoFit/>
          </a:bodyPr>
          <a:lstStyle/>
          <a:p>
            <a:pPr defTabSz="544259"/>
            <a:endParaRPr lang="ru-RU" sz="2116" b="1" dirty="0">
              <a:solidFill>
                <a:srgbClr val="006C31"/>
              </a:solidFill>
              <a:latin typeface="Arial"/>
            </a:endParaRPr>
          </a:p>
          <a:p>
            <a:pPr defTabSz="544259"/>
            <a:endParaRPr lang="ru-RU" sz="2116" b="1" dirty="0">
              <a:solidFill>
                <a:srgbClr val="006C31"/>
              </a:solidFill>
              <a:latin typeface="Arial"/>
            </a:endParaRPr>
          </a:p>
          <a:p>
            <a:pPr defTabSz="544259"/>
            <a:endParaRPr lang="ru-RU" sz="2116" b="1" dirty="0">
              <a:solidFill>
                <a:srgbClr val="006C31"/>
              </a:solidFill>
              <a:latin typeface="Arial"/>
            </a:endParaRPr>
          </a:p>
          <a:p>
            <a:pPr defTabSz="544259"/>
            <a:endParaRPr lang="ru-RU" sz="2116" b="1" dirty="0">
              <a:solidFill>
                <a:srgbClr val="006C31"/>
              </a:solidFill>
              <a:latin typeface="Arial"/>
            </a:endParaRPr>
          </a:p>
          <a:p>
            <a:pPr defTabSz="544259"/>
            <a:endParaRPr lang="ru-RU" sz="2116" b="1" dirty="0">
              <a:solidFill>
                <a:srgbClr val="006C31"/>
              </a:solidFill>
              <a:latin typeface="Arial"/>
            </a:endParaRPr>
          </a:p>
          <a:p>
            <a:pPr defTabSz="544259"/>
            <a:endParaRPr lang="ru-RU" sz="2116" b="1" dirty="0">
              <a:solidFill>
                <a:srgbClr val="006C31"/>
              </a:solidFill>
              <a:latin typeface="Arial"/>
            </a:endParaRPr>
          </a:p>
          <a:p>
            <a:pPr defTabSz="544259"/>
            <a:endParaRPr lang="ru-RU" sz="2116" b="1" dirty="0">
              <a:solidFill>
                <a:srgbClr val="006C31"/>
              </a:solidFill>
              <a:latin typeface="Arial"/>
            </a:endParaRPr>
          </a:p>
          <a:p>
            <a:pPr defTabSz="544259"/>
            <a:endParaRPr lang="ru-RU" sz="2116" b="1" dirty="0">
              <a:solidFill>
                <a:srgbClr val="006C31"/>
              </a:solidFill>
              <a:latin typeface="Arial"/>
            </a:endParaRPr>
          </a:p>
          <a:p>
            <a:pPr defTabSz="544259"/>
            <a:endParaRPr lang="en-US" sz="1693" b="1" dirty="0">
              <a:solidFill>
                <a:srgbClr val="006C31"/>
              </a:solidFill>
              <a:latin typeface="Arial"/>
            </a:endParaRPr>
          </a:p>
          <a:p>
            <a:pPr defTabSz="544259"/>
            <a:r>
              <a:rPr lang="ru-RU" sz="2000" b="1" dirty="0">
                <a:solidFill>
                  <a:srgbClr val="006600"/>
                </a:solidFill>
                <a:latin typeface="Arial"/>
              </a:rPr>
              <a:t>Центр эндокринного здоровья и репродукции «</a:t>
            </a:r>
            <a:r>
              <a:rPr lang="ru-RU" sz="2000" b="1" dirty="0" err="1">
                <a:solidFill>
                  <a:srgbClr val="006600"/>
                </a:solidFill>
                <a:latin typeface="Arial"/>
              </a:rPr>
              <a:t>Примавера</a:t>
            </a:r>
            <a:r>
              <a:rPr lang="ru-RU" sz="2000" b="1" dirty="0">
                <a:solidFill>
                  <a:srgbClr val="006600"/>
                </a:solidFill>
                <a:latin typeface="Arial"/>
              </a:rPr>
              <a:t>»</a:t>
            </a:r>
          </a:p>
          <a:p>
            <a:pPr defTabSz="544259"/>
            <a:r>
              <a:rPr lang="en-US" sz="2000" b="1" dirty="0">
                <a:solidFill>
                  <a:srgbClr val="006600"/>
                </a:solidFill>
              </a:rPr>
              <a:t>8(423)264-33-64</a:t>
            </a:r>
            <a:r>
              <a:rPr lang="ru-RU" sz="2000" b="1" dirty="0">
                <a:solidFill>
                  <a:srgbClr val="006600"/>
                </a:solidFill>
              </a:rPr>
              <a:t>  </a:t>
            </a:r>
            <a:r>
              <a:rPr lang="en-US" sz="2000" b="1" dirty="0">
                <a:solidFill>
                  <a:srgbClr val="006600"/>
                </a:solidFill>
              </a:rPr>
              <a:t>8(423)275-89-03</a:t>
            </a:r>
            <a:r>
              <a:rPr lang="ru-RU" sz="2000" b="1" dirty="0">
                <a:solidFill>
                  <a:srgbClr val="006600"/>
                </a:solidFill>
              </a:rPr>
              <a:t>; 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</a:rPr>
              <a:t>инстаграм</a:t>
            </a:r>
            <a:r>
              <a:rPr lang="ru-RU" sz="2000" b="1" dirty="0">
                <a:solidFill>
                  <a:srgbClr val="006600"/>
                </a:solidFill>
              </a:rPr>
              <a:t>: </a:t>
            </a:r>
            <a:r>
              <a:rPr lang="en-US" sz="2000" b="1" dirty="0">
                <a:solidFill>
                  <a:srgbClr val="006600"/>
                </a:solidFill>
              </a:rPr>
              <a:t>@</a:t>
            </a:r>
            <a:r>
              <a:rPr lang="en-US" sz="2000" b="1" dirty="0" err="1" smtClean="0">
                <a:solidFill>
                  <a:srgbClr val="006600"/>
                </a:solidFill>
              </a:rPr>
              <a:t>clinic.primavera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1271" y="8584"/>
            <a:ext cx="3841816" cy="2715117"/>
          </a:xfrm>
          <a:prstGeom prst="rect">
            <a:avLst/>
          </a:prstGeom>
        </p:spPr>
        <p:txBody>
          <a:bodyPr wrap="square" lIns="108851" tIns="54427" rIns="108851" bIns="54427">
            <a:spAutoFit/>
          </a:bodyPr>
          <a:lstStyle/>
          <a:p>
            <a:pPr algn="ctr" defTabSz="544259"/>
            <a:r>
              <a:rPr lang="ru-RU" sz="3386" b="1" i="1" dirty="0">
                <a:solidFill>
                  <a:srgbClr val="C00000"/>
                </a:solidFill>
              </a:rPr>
              <a:t>Желаем Вам Активного долголетия и продолжения рода!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609" y="6142778"/>
            <a:ext cx="11879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Познакомиться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организаторами  мероприятия и подробным планом конференции можно на сайтах: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http://antiage-med.ru/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 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https://primavera.com.ru/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10826" r="27404" b="68091"/>
          <a:stretch/>
        </p:blipFill>
        <p:spPr bwMode="auto">
          <a:xfrm>
            <a:off x="0" y="0"/>
            <a:ext cx="2718924" cy="635000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92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296</Words>
  <Application>Microsoft Office PowerPoint</Application>
  <PresentationFormat>Произвольный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8_Тема Office</vt:lpstr>
      <vt:lpstr>Презентация PowerPoint</vt:lpstr>
      <vt:lpstr>Презентация PowerPoint</vt:lpstr>
      <vt:lpstr> Скальный А.В.  Научно-практический семинар  «Алгоритмы персонализированной диагностики и коррекции микроэлементозов по методу доктора Скального»</vt:lpstr>
      <vt:lpstr>   Куликов В.П. Мастер-класс  «Ультразвуковая оценка сердечно-сосудистого риска и сосудистого возраста» </vt:lpstr>
      <vt:lpstr>          17 сентября –  КОНФЕРЕНЦИЯ С МЕЖДУНАРОДНЫМ УЧАСТИЕМ «СОВРЕМЕННЫЕ ДОСТИЖЕНИЯ МЕДИЦИНЫ ЗДОРОВОГО ДОЛГОЛЕТИЯ» ПЛЕНАРНОЕ ЗАСЕДАНИЕ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Даня Змейский</dc:creator>
  <cp:lastModifiedBy>Рабочий</cp:lastModifiedBy>
  <cp:revision>30</cp:revision>
  <dcterms:created xsi:type="dcterms:W3CDTF">2022-07-12T10:22:04Z</dcterms:created>
  <dcterms:modified xsi:type="dcterms:W3CDTF">2022-09-05T08:17:40Z</dcterms:modified>
</cp:coreProperties>
</file>